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9"/>
  </p:notesMasterIdLst>
  <p:sldIdLst>
    <p:sldId id="313" r:id="rId2"/>
    <p:sldId id="257" r:id="rId3"/>
    <p:sldId id="258" r:id="rId4"/>
    <p:sldId id="259" r:id="rId5"/>
    <p:sldId id="261" r:id="rId6"/>
    <p:sldId id="288" r:id="rId7"/>
    <p:sldId id="298" r:id="rId8"/>
    <p:sldId id="262" r:id="rId9"/>
    <p:sldId id="283" r:id="rId10"/>
    <p:sldId id="289" r:id="rId11"/>
    <p:sldId id="290" r:id="rId12"/>
    <p:sldId id="291" r:id="rId13"/>
    <p:sldId id="292" r:id="rId14"/>
    <p:sldId id="293" r:id="rId15"/>
    <p:sldId id="265" r:id="rId16"/>
    <p:sldId id="266" r:id="rId17"/>
    <p:sldId id="269" r:id="rId18"/>
    <p:sldId id="267" r:id="rId19"/>
    <p:sldId id="277" r:id="rId20"/>
    <p:sldId id="272" r:id="rId21"/>
    <p:sldId id="304" r:id="rId22"/>
    <p:sldId id="268" r:id="rId23"/>
    <p:sldId id="275" r:id="rId24"/>
    <p:sldId id="281" r:id="rId25"/>
    <p:sldId id="284" r:id="rId26"/>
    <p:sldId id="315" r:id="rId27"/>
    <p:sldId id="316" r:id="rId28"/>
    <p:sldId id="317" r:id="rId29"/>
    <p:sldId id="318" r:id="rId30"/>
    <p:sldId id="322" r:id="rId31"/>
    <p:sldId id="319" r:id="rId32"/>
    <p:sldId id="321" r:id="rId33"/>
    <p:sldId id="327" r:id="rId34"/>
    <p:sldId id="323" r:id="rId35"/>
    <p:sldId id="324" r:id="rId36"/>
    <p:sldId id="325" r:id="rId37"/>
    <p:sldId id="326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FF"/>
    <a:srgbClr val="000066"/>
    <a:srgbClr val="CC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>
      <p:cViewPr varScale="1">
        <p:scale>
          <a:sx n="75" d="100"/>
          <a:sy n="75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8E33B9-E8B8-48FB-80EE-DD1F42CA2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76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1B347B-9074-40BC-9AB9-4C120BFA62FD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33542-7AD1-4D56-8E16-90AE56F46DC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*умение регулировать свои действия и свое поведение, умение восприниматьучебную задачу, внимательно, не перебивая слушать старшего, не вмешиваться в разговор старших; 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*принимать точку зрения другого, умение взглянуть на себя со стороны, умение выслушивать одноклассников, адекватно реагировать на неудачу других;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* Помощь от родителей должна быть  в форме совета, а не в виде приказа, навязывания своего мнения. </a:t>
            </a:r>
          </a:p>
        </p:txBody>
      </p:sp>
    </p:spTree>
    <p:extLst>
      <p:ext uri="{BB962C8B-B14F-4D97-AF65-F5344CB8AC3E}">
        <p14:creationId xmlns:p14="http://schemas.microsoft.com/office/powerpoint/2010/main" val="195918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BC2BC-DC9D-49A4-9149-6FE6F82B0781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58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426CC-1DDD-43F8-939B-AA63CB17E3ED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19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DB60-42B7-4848-B570-435D6DA46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5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F57A-E05F-466C-B6B2-25148178B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879A-59FE-490A-B13F-A4FC2D810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7996-81BD-4E20-B162-4C957AA563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790E-D81F-4848-BD20-2405A1862C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8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696E8-EC7B-441F-8D06-1675DA6D9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0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5899-B071-47E7-B1C5-6C1130604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77B17-1B5A-4244-AD41-D0DFFB7C7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2205-392C-4496-8476-015D4B1C5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8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F7708-9151-4C82-9A0D-24C2C1570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9AB8-CCB5-4924-BCF9-BCD047D99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9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AABEF40-991D-4DDC-AABE-82DFFABA7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09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00903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6629400" cy="1981200"/>
          </a:xfrm>
        </p:spPr>
        <p:txBody>
          <a:bodyPr/>
          <a:lstStyle/>
          <a:p>
            <a:pPr algn="ctr" eaLnBrk="1" hangingPunct="1"/>
            <a:r>
              <a:rPr lang="ru-RU" altLang="ru-RU" sz="4800" smtClean="0">
                <a:solidFill>
                  <a:schemeClr val="tx1"/>
                </a:solidFill>
              </a:rPr>
              <a:t>Ваш ребёнок идёт в школу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Советы и рекомендации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родителям будущих первоклассников,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 ответы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на часто задаваемые вопросы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rgbClr val="008000"/>
              </a:solidFill>
            </a:endParaRPr>
          </a:p>
        </p:txBody>
      </p:sp>
      <p:pic>
        <p:nvPicPr>
          <p:cNvPr id="4101" name="Picture 5" descr="j02819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8018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чтению: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400" smtClean="0"/>
              <a:t>6-7 летний малыш должен знать </a:t>
            </a:r>
            <a:r>
              <a:rPr lang="ru-RU" altLang="ru-RU" sz="2400" smtClean="0">
                <a:solidFill>
                  <a:srgbClr val="CC3300"/>
                </a:solidFill>
              </a:rPr>
              <a:t>все печатные буквы</a:t>
            </a:r>
            <a:r>
              <a:rPr lang="ru-RU" altLang="ru-RU" sz="2400" smtClean="0"/>
              <a:t> алфавита, но многие могут слитно читать слоги, а некоторые - и целые тексты.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smtClean="0"/>
              <a:t>Несмотря на такую разную подготовку, </a:t>
            </a:r>
            <a:r>
              <a:rPr lang="ru-RU" altLang="ru-RU" sz="2400" b="1" smtClean="0">
                <a:solidFill>
                  <a:srgbClr val="CC3300"/>
                </a:solidFill>
              </a:rPr>
              <a:t>все дети устают от процесса чтения очень быстро</a:t>
            </a:r>
            <a:r>
              <a:rPr lang="ru-RU" altLang="ru-RU" sz="2400" smtClean="0">
                <a:solidFill>
                  <a:srgbClr val="CC3300"/>
                </a:solidFill>
              </a:rPr>
              <a:t>.</a:t>
            </a:r>
            <a:r>
              <a:rPr lang="ru-RU" altLang="ru-RU" sz="2400" smtClean="0"/>
              <a:t> Чередуйте это занятие с отдыхом. Пусть ребёнок "погримасничает" перед зеркалом, произнося чётко и громко звуки, отдельно и плавно. Это развивает артикуляционный аппарат.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6388" name="Picture 3" descr="E:\картинки\Рисунок3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09163">
            <a:off x="60325" y="449263"/>
            <a:ext cx="15589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письму</a:t>
            </a: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400" smtClean="0"/>
              <a:t>Ручку ребёнок должен брать правильно. Раскраски замените </a:t>
            </a:r>
            <a:r>
              <a:rPr lang="ru-RU" altLang="ru-RU" sz="2400" smtClean="0">
                <a:solidFill>
                  <a:srgbClr val="CC3300"/>
                </a:solidFill>
              </a:rPr>
              <a:t>обведением по трафарету и штриховкой</a:t>
            </a:r>
            <a:r>
              <a:rPr lang="ru-RU" altLang="ru-RU" sz="2400" smtClean="0"/>
              <a:t>. Линия должна быть направлена сверху вниз, справа налево, а если она кривая, то против часовой стрелки. Расстояние между линиями 0,5 см - это основной принцип нашего письменного алфавита. Запомните, дети также устают от этих занятий, как и от чтения.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7412" name="Рисунок 3" descr="http://vesnuchki.ucoz.ru/konkurs/j0424488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2979">
            <a:off x="6657975" y="223838"/>
            <a:ext cx="2524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грамматике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Ребёнок может легко выделить в слове заданный звук, назвать в слове все звуки по порядку. </a:t>
            </a:r>
            <a:r>
              <a:rPr lang="ru-RU" altLang="ru-RU" sz="2800" smtClean="0">
                <a:solidFill>
                  <a:srgbClr val="CC3300"/>
                </a:solidFill>
              </a:rPr>
              <a:t>Не путайте букву со звуком!</a:t>
            </a:r>
            <a:r>
              <a:rPr lang="ru-RU" altLang="ru-RU" sz="2800" smtClean="0"/>
              <a:t> (Звук мы слышим, букву пишем.) В тексте он так же может назвать количество предложений. Он умеет отвечать на вопросы "кто", "что" и сам их задавать. То есть 6-7 летний </a:t>
            </a:r>
            <a:r>
              <a:rPr lang="ru-RU" altLang="ru-RU" sz="2800" smtClean="0">
                <a:solidFill>
                  <a:srgbClr val="CC3300"/>
                </a:solidFill>
              </a:rPr>
              <a:t>ребёнок способен расчленить речь на отдельные грамматические единицы.</a:t>
            </a:r>
            <a:r>
              <a:rPr lang="ru-RU" altLang="ru-RU" sz="2800" smtClean="0"/>
              <a:t> Поощряйте его умение наблюдать, сравнивать, исправлять, уточнять свою речь. Общайтесь с ним!</a:t>
            </a:r>
          </a:p>
          <a:p>
            <a:pPr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523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к математике</a:t>
            </a:r>
            <a:endParaRPr lang="ru-RU" dirty="0" smtClean="0">
              <a:solidFill>
                <a:srgbClr val="D60093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800" smtClean="0"/>
              <a:t>Успешность в этом предмете зависит от освоения и умения </a:t>
            </a:r>
            <a:r>
              <a:rPr lang="ru-RU" altLang="ru-RU" sz="2800" smtClean="0">
                <a:solidFill>
                  <a:srgbClr val="CC3300"/>
                </a:solidFill>
              </a:rPr>
              <a:t>двигаться в трёхмерном пространстве.</a:t>
            </a:r>
            <a:r>
              <a:rPr lang="ru-RU" altLang="ru-RU" sz="2800" smtClean="0"/>
              <a:t> Поэтому помогите ребёнку свободно владеть такими понятиями: "вверх-вниз", "вправо-влево", "прямо, по кругу, наискосок", "больше-меньше", "старше-моложе", "горизонтально-вертикально" и т.д., </a:t>
            </a:r>
            <a:r>
              <a:rPr lang="ru-RU" altLang="ru-RU" sz="2800" smtClean="0">
                <a:solidFill>
                  <a:srgbClr val="CC3300"/>
                </a:solidFill>
              </a:rPr>
              <a:t>объединять предметы в группы по одному признаку, сравнивать, владеть счётом в пределах 10.</a:t>
            </a:r>
          </a:p>
          <a:p>
            <a:pPr eaLnBrk="1" hangingPunct="1">
              <a:lnSpc>
                <a:spcPct val="110000"/>
              </a:lnSpc>
            </a:pPr>
            <a:endParaRPr lang="ru-RU" altLang="ru-RU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-38735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630238"/>
          </a:xfrm>
        </p:spPr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D60093"/>
                </a:solidFill>
              </a:rPr>
              <a:t>Запомните</a:t>
            </a:r>
            <a:r>
              <a:rPr lang="ru-RU" altLang="ru-RU" u="sng" smtClean="0">
                <a:solidFill>
                  <a:srgbClr val="D60093"/>
                </a:solidFill>
              </a:rPr>
              <a:t>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При подготовке к школе вы должны оставаться для вашего ребёнка </a:t>
            </a:r>
            <a:r>
              <a:rPr lang="ru-RU" altLang="ru-RU" sz="2800" smtClean="0">
                <a:solidFill>
                  <a:srgbClr val="CC3300"/>
                </a:solidFill>
              </a:rPr>
              <a:t>любящим и понимающим родителем</a:t>
            </a:r>
            <a:r>
              <a:rPr lang="ru-RU" altLang="ru-RU" sz="2800" smtClean="0"/>
              <a:t> и не брать на себя роль учителя! </a:t>
            </a:r>
            <a:r>
              <a:rPr lang="ru-RU" altLang="ru-RU" sz="2800" smtClean="0">
                <a:solidFill>
                  <a:srgbClr val="CC3300"/>
                </a:solidFill>
              </a:rPr>
              <a:t>Ребёнок охотно делает только то, что у него получается, </a:t>
            </a:r>
            <a:r>
              <a:rPr lang="ru-RU" altLang="ru-RU" sz="2800" b="1" smtClean="0">
                <a:solidFill>
                  <a:srgbClr val="CC3300"/>
                </a:solidFill>
              </a:rPr>
              <a:t>поэтому он не может быть ленивым</a:t>
            </a:r>
            <a:r>
              <a:rPr lang="ru-RU" altLang="ru-RU" sz="2800" smtClean="0">
                <a:solidFill>
                  <a:srgbClr val="CC33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Постарайтесь достижения ребёнка </a:t>
            </a:r>
            <a:r>
              <a:rPr lang="ru-RU" altLang="ru-RU" sz="2800" smtClean="0">
                <a:solidFill>
                  <a:srgbClr val="CC3300"/>
                </a:solidFill>
              </a:rPr>
              <a:t>не сравнивать</a:t>
            </a:r>
            <a:r>
              <a:rPr lang="ru-RU" altLang="ru-RU" sz="2800" smtClean="0"/>
              <a:t> ни со своими, ни с достижениями старшего брата, ни одноклассников (не озвучивайте это при ребёнке, даже если они в его пользу!).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Ваша любовь и терпение будут служить гарантом уверенного продвижения в учёбе для вашего малыша.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Обязательно ли ребенок </a:t>
            </a:r>
            <a:b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должен уметь читать и писать 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1 классу?</a:t>
            </a:r>
            <a:r>
              <a:rPr lang="ru-RU" sz="4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                    Не обязательно (но желательно).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CC3300"/>
                </a:solidFill>
              </a:rPr>
              <a:t>Основными умениями при чтении являются понимание прочитанного текста, анализ описанной ситуации, ответы на вопросы после чтения.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D60093"/>
                </a:solidFill>
              </a:rPr>
              <a:t>Обязательна ли школьная форма в 1 классе?</a:t>
            </a:r>
            <a:r>
              <a:rPr lang="ru-RU" alt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Да.</a:t>
            </a:r>
          </a:p>
          <a:p>
            <a:pPr eaLnBrk="1" hangingPunct="1"/>
            <a:r>
              <a:rPr lang="ru-RU" altLang="ru-RU" smtClean="0"/>
              <a:t> Форма дисциплинирует детей, является атрибутом, отличающим дошкольника от ученика. А именно об этом, как правило, и мечтают в первую очередь при поступлении в школу все дети - они теперь первоклассники.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D60093"/>
                </a:solidFill>
              </a:rPr>
              <a:t>Существуют ли особенности в режиме дня первоклассников?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Безусловно, у первоклассников должен быть особый режим дня. Уроки длятся 35 минут, в середине каждого урока проводятся 1-2 физкультурные минутки. Первое время в расписании первоклассников всего 3 урока, чтобы им легче было привыкать к новому виду деятельности - учебной.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питаются первоклассники 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школе?</a:t>
            </a:r>
            <a:r>
              <a:rPr lang="ru-RU" sz="4000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2736850"/>
          </a:xfrm>
        </p:spPr>
        <p:txBody>
          <a:bodyPr/>
          <a:lstStyle/>
          <a:p>
            <a:pPr eaLnBrk="1" hangingPunct="1"/>
            <a:r>
              <a:rPr lang="ru-RU" altLang="ru-RU" smtClean="0"/>
              <a:t>В нашей школе организованы горячие завтраки  и обеды.  </a:t>
            </a:r>
          </a:p>
        </p:txBody>
      </p:sp>
      <p:pic>
        <p:nvPicPr>
          <p:cNvPr id="24580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44316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D60093"/>
                </a:solidFill>
              </a:rPr>
              <a:t>Есть ли в 1 классе домашние задания?</a:t>
            </a:r>
            <a:r>
              <a:rPr lang="ru-RU" altLang="ru-RU" sz="40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Домашних заданий в 1 классе нет.</a:t>
            </a:r>
            <a:r>
              <a:rPr lang="ru-RU" altLang="ru-RU" smtClean="0"/>
              <a:t> Однако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предложить учитель.</a:t>
            </a:r>
          </a:p>
        </p:txBody>
      </p:sp>
      <p:pic>
        <p:nvPicPr>
          <p:cNvPr id="25604" name="Picture 4" descr="6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15287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готовности ребёнка</a:t>
            </a:r>
            <a:b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школе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89138"/>
            <a:ext cx="4268787" cy="43195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Готовность </a:t>
            </a:r>
            <a:endParaRPr lang="en-US" sz="3600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 школе:</a:t>
            </a:r>
            <a:r>
              <a:rPr lang="ru-RU" sz="3600" dirty="0" smtClean="0"/>
              <a:t> </a:t>
            </a:r>
          </a:p>
          <a:p>
            <a:pPr algn="ctr" eaLnBrk="1" hangingPunct="1">
              <a:defRPr/>
            </a:pPr>
            <a:r>
              <a:rPr lang="ru-RU" sz="3600" dirty="0" smtClean="0"/>
              <a:t>физическая,</a:t>
            </a:r>
          </a:p>
          <a:p>
            <a:pPr algn="ctr" eaLnBrk="1" hangingPunct="1">
              <a:defRPr/>
            </a:pPr>
            <a:r>
              <a:rPr lang="ru-RU" sz="3600" dirty="0" smtClean="0"/>
              <a:t>нравственная, </a:t>
            </a:r>
          </a:p>
          <a:p>
            <a:pPr algn="ctr" eaLnBrk="1" hangingPunct="1">
              <a:defRPr/>
            </a:pPr>
            <a:r>
              <a:rPr lang="ru-RU" sz="3600" dirty="0" smtClean="0"/>
              <a:t>психологическая, </a:t>
            </a:r>
          </a:p>
          <a:p>
            <a:pPr algn="ctr" eaLnBrk="1" hangingPunct="1">
              <a:defRPr/>
            </a:pPr>
            <a:r>
              <a:rPr lang="ru-RU" sz="3600" dirty="0" smtClean="0"/>
              <a:t>мыслительная 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3600" dirty="0" smtClean="0"/>
          </a:p>
        </p:txBody>
      </p:sp>
      <p:pic>
        <p:nvPicPr>
          <p:cNvPr id="5124" name="Picture 4" descr="Рисунок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50768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D60093"/>
                </a:solidFill>
              </a:rPr>
              <a:t>Почему учителя не ставят оценки в 1 классе, ведь родители хотели бы знать об успеваемости своего ребенка?</a:t>
            </a:r>
            <a:r>
              <a:rPr lang="ru-RU" altLang="ru-RU" sz="40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3716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 1 классе обучение действительно безоценочное.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 1 классе основной упор делается на приобретение навыков учебного труда. Словесная или условно-знаковая оценка тоже зачастую присутствует в работе учителя с учеником. Важно, чтобы она была позитивной.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D60093"/>
                </a:solidFill>
              </a:rPr>
              <a:t>Что делают дети на переменах?</a:t>
            </a:r>
            <a:r>
              <a:rPr lang="ru-RU" altLang="ru-RU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Отдыхают. Причем отдых должен быть активным, ведь после урока, который предполагает пребывание ученика в однообразной рабочей позе, ребенку необходима разрядка.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 переменах допускаются подвижные и настольные игры (дети играют стоя). Главное, чтобы во время игры соблюдались правила безопасности и школьники случайно не поранили друг друга, подражая агрессивным действиям героев современных фильмов. </a:t>
            </a:r>
          </a:p>
        </p:txBody>
      </p:sp>
      <p:pic>
        <p:nvPicPr>
          <p:cNvPr id="27652" name="Picture 4" descr="5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705350"/>
            <a:ext cx="209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smtClean="0">
                <a:solidFill>
                  <a:srgbClr val="D60093"/>
                </a:solidFill>
              </a:rPr>
              <a:t>Как быть, если ребенок леворукий, а большинство детей </a:t>
            </a:r>
            <a:r>
              <a:rPr lang="en-US" altLang="ru-RU" sz="3600" smtClean="0">
                <a:solidFill>
                  <a:srgbClr val="D60093"/>
                </a:solidFill>
              </a:rPr>
              <a:t/>
            </a:r>
            <a:br>
              <a:rPr lang="en-US" altLang="ru-RU" sz="3600" smtClean="0">
                <a:solidFill>
                  <a:srgbClr val="D60093"/>
                </a:solidFill>
              </a:rPr>
            </a:br>
            <a:r>
              <a:rPr lang="ru-RU" altLang="ru-RU" sz="3600" smtClean="0">
                <a:solidFill>
                  <a:srgbClr val="D60093"/>
                </a:solidFill>
              </a:rPr>
              <a:t>пишут правой рукой?</a:t>
            </a:r>
            <a:r>
              <a:rPr lang="ru-RU" altLang="ru-RU" sz="400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Ни в коем случае не следует идти против природы и переучивать ребенка. Это может повлечь за собой серьезные нарушения его здоровья. Кроме того, сейчас издаются специальные пособия для леворуких детей, в частности «Прописи для первоклассников с трудностями обучения письму и леворуких детей» автора М. М. Безруких, ручки и карандаши изогнутой формы.  Последствия переучивания леворуких детей чаще всего носят психоневрологический характер: нарушение сна, повышенная возбудимость.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D60093"/>
                </a:solidFill>
              </a:rPr>
              <a:t>Нужен ли первокласснику дневник?</a:t>
            </a:r>
            <a:r>
              <a:rPr lang="ru-RU" altLang="ru-RU" sz="40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Дневник стандартного образца должен заполняться учеником по всей форме, а первокласснику сделать это трудно - он еще не ориентируется в графах и не умеет хорошо писать. Поэтому мы рекомендуем такой дневник заполнять с помощью родителей. С помощью такого дневника осуществляется обратная связь с родителями.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D60093"/>
                </a:solidFill>
              </a:rPr>
              <a:t>Нужно ли наказывать ребёнка за отсутствие успехов в обучении?</a:t>
            </a:r>
            <a:r>
              <a:rPr lang="ru-RU" altLang="ru-RU" sz="400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Этого делать не рекомендуется, ведь первоклассник ещё ничему не научился.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Наказать можно за непослушание. Однако помните, что нельзя наказывать трудом или лишением прогулки.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Небрежно выполненное задание необходимо переделать, но не поздно вечером.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Попытайтесь вселить в ребёнка уверенность в своих силах, подбодрите его и подскажите, как лучше сделать задание.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Хвалите первоклассника даже за самые маленькие успехи, и тогда вам не придётся думать о наказании. </a:t>
            </a:r>
          </a:p>
        </p:txBody>
      </p:sp>
      <p:pic>
        <p:nvPicPr>
          <p:cNvPr id="30724" name="Picture 6" descr="E:\картинки\Рисунок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3068638"/>
            <a:ext cx="1403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M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149725"/>
            <a:ext cx="21336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D60093"/>
                </a:solidFill>
              </a:rPr>
              <a:t>Выводы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Учебно-воспитательная деятельность в школе не может иметь успеха без тесных контактов с родителями.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Именно Вы должны стать нашими лучшими помощниками, заинтересованными союзниками, доброжелательными участниками единого педагогического процесса.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 В школе должны </a:t>
            </a:r>
            <a:r>
              <a:rPr lang="ru-RU" altLang="ru-RU" sz="2800" b="1" smtClean="0">
                <a:solidFill>
                  <a:srgbClr val="CC3300"/>
                </a:solidFill>
              </a:rPr>
              <a:t>отсутствовать</a:t>
            </a:r>
            <a:r>
              <a:rPr lang="ru-RU" altLang="ru-RU" sz="2800" smtClean="0"/>
              <a:t> две поведенческие "модели" родителей: в качестве "провинившегося ученика" и в качестве "обвинителя".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i="1" smtClean="0">
                <a:solidFill>
                  <a:srgbClr val="CC3300"/>
                </a:solidFill>
              </a:rPr>
              <a:t>Должна присутствовать третья "модель": родители с адекватным поведением, предполагающая взаимопонимание родителя и учителя на благо ребенку.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Родители нужны нам, учителям!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783637" cy="1371600"/>
          </a:xfrm>
        </p:spPr>
        <p:txBody>
          <a:bodyPr/>
          <a:lstStyle/>
          <a:p>
            <a:r>
              <a:rPr lang="ru-RU" altLang="ru-RU" sz="6600" smtClean="0">
                <a:solidFill>
                  <a:srgbClr val="7030A0"/>
                </a:solidFill>
              </a:rPr>
              <a:t>УМК «Школа России»</a:t>
            </a:r>
          </a:p>
        </p:txBody>
      </p:sp>
      <p:pic>
        <p:nvPicPr>
          <p:cNvPr id="33795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487488"/>
            <a:ext cx="7848600" cy="503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41338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367188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-1331913" y="5300663"/>
            <a:ext cx="7500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Горецкий В.Г.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Азбука. Учебник: 1 класс: В 2ч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5019675" y="404813"/>
            <a:ext cx="3929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Горецкий В.Г.,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Федосова Н.А,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Прописи к "Русской азбуке" 1,2,3,4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9211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7036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895350" y="5464175"/>
            <a:ext cx="7747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Канакина В.П.,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Горецкий В.Г.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Русский язык: Учебник: 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29289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28797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1331913" y="5013325"/>
            <a:ext cx="650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Климанова Л. Ф., Горецкий В. Г.,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Голованова М. В. и др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Литературное чтение: Учебник: 1 класс: В 2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j03551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868863"/>
            <a:ext cx="1233487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Физическая готовность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1800" smtClean="0">
                <a:latin typeface="Verdana" panose="020B0604030504040204" pitchFamily="34" charset="0"/>
              </a:rPr>
              <a:t>Согласно санитарно-эпидемиологическим правилам СанПин 2.42.1178-02 «Гигиенические требования к условиям обучения в общеобразовательных учреждениях»         </a:t>
            </a:r>
            <a:r>
              <a:rPr lang="ru-RU" altLang="ru-RU" sz="1800" smtClean="0">
                <a:solidFill>
                  <a:srgbClr val="CC3300"/>
                </a:solidFill>
                <a:latin typeface="Verdana" panose="020B0604030504040204" pitchFamily="34" charset="0"/>
              </a:rPr>
              <a:t>в первые классы школ принимаются дети седьмого или восьмого года жизни</a:t>
            </a:r>
            <a:r>
              <a:rPr lang="ru-RU" altLang="ru-RU" sz="1800" smtClean="0">
                <a:latin typeface="Verdana" panose="020B0604030504040204" pitchFamily="34" charset="0"/>
              </a:rPr>
              <a:t> по усмотрению родителей </a:t>
            </a:r>
            <a:r>
              <a:rPr lang="ru-RU" altLang="ru-RU" sz="1800" smtClean="0">
                <a:solidFill>
                  <a:srgbClr val="CC3300"/>
                </a:solidFill>
                <a:latin typeface="Verdana" panose="020B0604030504040204" pitchFamily="34" charset="0"/>
              </a:rPr>
              <a:t>на основании заключения психолого-медико-педагогической комиссии о готовности ребенка к обучению.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 smtClean="0">
                <a:solidFill>
                  <a:srgbClr val="CC3300"/>
                </a:solidFill>
                <a:latin typeface="Verdana" panose="020B0604030504040204" pitchFamily="34" charset="0"/>
              </a:rPr>
              <a:t>Обязательным условием</a:t>
            </a:r>
            <a:r>
              <a:rPr lang="ru-RU" altLang="ru-RU" sz="1800" smtClean="0">
                <a:latin typeface="Verdana" panose="020B0604030504040204" pitchFamily="34" charset="0"/>
              </a:rPr>
              <a:t> для приема в школу детей седьмого года жизни является достижение ими </a:t>
            </a:r>
            <a:r>
              <a:rPr lang="ru-RU" altLang="ru-RU" sz="1800" smtClean="0">
                <a:solidFill>
                  <a:srgbClr val="CC3300"/>
                </a:solidFill>
                <a:latin typeface="Verdana" panose="020B0604030504040204" pitchFamily="34" charset="0"/>
              </a:rPr>
              <a:t>к 1 сентября возраста  не менее шести с половиной лет.</a:t>
            </a:r>
            <a:r>
              <a:rPr lang="ru-RU" altLang="ru-RU" sz="1800" smtClean="0">
                <a:latin typeface="Verdana" panose="020B0604030504040204" pitchFamily="34" charset="0"/>
              </a:rPr>
              <a:t> Обучение детей, не достигших шести с половиной лет к началу учебного года, допускается  после  успешно пройденной  районной медико-педагогической комиссии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1432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1432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928688" y="5429250"/>
            <a:ext cx="7643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Моро М.И., Волкова С.И.,  Степанова С.В. и др.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Математика: Учебник: 1 класс: В 2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1813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24008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1042988" y="5300663"/>
            <a:ext cx="7286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Моро М.И., Волкова С.И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Математика: Рабочая тетрадь: 1 класс: В 2 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30718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024187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1908175" y="5445125"/>
            <a:ext cx="535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Плешаков А.А.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Окружающий мир: Учебник: 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5036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717550"/>
            <a:ext cx="34417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1476375" y="5516563"/>
            <a:ext cx="6500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Плешаков А.А.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Окружающий мир: Рабочая тетрадь: 1 класс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Первокласснику нужно купить: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 В пенал:</a:t>
            </a:r>
          </a:p>
          <a:p>
            <a:pPr eaLnBrk="1" hangingPunct="1"/>
            <a:r>
              <a:rPr lang="ru-RU" altLang="ru-RU" smtClean="0"/>
              <a:t>цветные карандаши</a:t>
            </a:r>
          </a:p>
          <a:p>
            <a:pPr eaLnBrk="1" hangingPunct="1"/>
            <a:r>
              <a:rPr lang="ru-RU" altLang="ru-RU" smtClean="0"/>
              <a:t>2 -3 шариковых ручки</a:t>
            </a:r>
          </a:p>
          <a:p>
            <a:pPr eaLnBrk="1" hangingPunct="1"/>
            <a:r>
              <a:rPr lang="ru-RU" altLang="ru-RU" smtClean="0"/>
              <a:t>2 простых карандаша</a:t>
            </a:r>
          </a:p>
          <a:p>
            <a:pPr eaLnBrk="1" hangingPunct="1"/>
            <a:r>
              <a:rPr lang="ru-RU" altLang="ru-RU" smtClean="0"/>
              <a:t>ластик</a:t>
            </a:r>
          </a:p>
          <a:p>
            <a:pPr eaLnBrk="1" hangingPunct="1"/>
            <a:r>
              <a:rPr lang="ru-RU" altLang="ru-RU" smtClean="0"/>
              <a:t>линейка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929312"/>
          </a:xfrm>
        </p:spPr>
        <p:txBody>
          <a:bodyPr/>
          <a:lstStyle/>
          <a:p>
            <a:pPr eaLnBrk="1" hangingPunct="1"/>
            <a:r>
              <a:rPr lang="ru-RU" altLang="ru-RU" smtClean="0"/>
              <a:t>по 10 тетрадей в клетку и узкую косую линеечку.</a:t>
            </a:r>
          </a:p>
          <a:p>
            <a:pPr eaLnBrk="1" hangingPunct="1"/>
            <a:r>
              <a:rPr lang="ru-RU" altLang="ru-RU" smtClean="0"/>
              <a:t>папка для тетрадей.</a:t>
            </a:r>
          </a:p>
          <a:p>
            <a:pPr eaLnBrk="1" hangingPunct="1"/>
            <a:r>
              <a:rPr lang="ru-RU" altLang="ru-RU" smtClean="0"/>
              <a:t>обложки для книг и тетрадей.</a:t>
            </a:r>
          </a:p>
          <a:p>
            <a:pPr eaLnBrk="1" hangingPunct="1"/>
            <a:r>
              <a:rPr lang="ru-RU" altLang="ru-RU" smtClean="0"/>
              <a:t>спортивная форма (спортивные брюки и футболка; кроссовки для занятий на улице; кеды для занятий в зале)</a:t>
            </a:r>
          </a:p>
          <a:p>
            <a:pPr eaLnBrk="1" hangingPunct="1"/>
            <a:r>
              <a:rPr lang="ru-RU" altLang="ru-RU" smtClean="0"/>
              <a:t>лыжи для уроков физкультуры </a:t>
            </a:r>
          </a:p>
          <a:p>
            <a:r>
              <a:rPr lang="ru-RU" altLang="ru-RU" smtClean="0"/>
              <a:t>дневник для записей учителя</a:t>
            </a:r>
          </a:p>
          <a:p>
            <a:r>
              <a:rPr lang="ru-RU" altLang="ru-RU" smtClean="0"/>
              <a:t>раскраски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Папка для уроков технологии: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786313"/>
          </a:xfrm>
        </p:spPr>
        <p:txBody>
          <a:bodyPr/>
          <a:lstStyle/>
          <a:p>
            <a:pPr eaLnBrk="1" hangingPunct="1"/>
            <a:r>
              <a:rPr lang="ru-RU" altLang="ru-RU" smtClean="0"/>
              <a:t>цветная бумага и цветной картон</a:t>
            </a:r>
          </a:p>
          <a:p>
            <a:pPr eaLnBrk="1" hangingPunct="1"/>
            <a:r>
              <a:rPr lang="ru-RU" altLang="ru-RU" smtClean="0"/>
              <a:t>пластилин</a:t>
            </a:r>
          </a:p>
          <a:p>
            <a:pPr eaLnBrk="1" hangingPunct="1"/>
            <a:r>
              <a:rPr lang="ru-RU" altLang="ru-RU" smtClean="0"/>
              <a:t>ножницы с тупыми концами</a:t>
            </a:r>
          </a:p>
          <a:p>
            <a:pPr eaLnBrk="1" hangingPunct="1"/>
            <a:r>
              <a:rPr lang="ru-RU" altLang="ru-RU" smtClean="0"/>
              <a:t>клей-карандаш</a:t>
            </a:r>
          </a:p>
          <a:p>
            <a:pPr eaLnBrk="1" hangingPunct="1"/>
            <a:r>
              <a:rPr lang="ru-RU" altLang="ru-RU" smtClean="0"/>
              <a:t>клей ПВА</a:t>
            </a:r>
          </a:p>
          <a:p>
            <a:pPr eaLnBrk="1" hangingPunct="1"/>
            <a:r>
              <a:rPr lang="ru-RU" altLang="ru-RU" smtClean="0"/>
              <a:t>тряпочка</a:t>
            </a:r>
          </a:p>
          <a:p>
            <a:pPr eaLnBrk="1" hangingPunct="1"/>
            <a:r>
              <a:rPr lang="ru-RU" altLang="ru-RU" smtClean="0"/>
              <a:t>фартук</a:t>
            </a:r>
          </a:p>
          <a:p>
            <a:pPr eaLnBrk="1" hangingPunct="1"/>
            <a:r>
              <a:rPr lang="ru-RU" altLang="ru-RU" smtClean="0"/>
              <a:t>доска для пластилина.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Для уроков ИЗО: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4376738"/>
          </a:xfrm>
        </p:spPr>
        <p:txBody>
          <a:bodyPr/>
          <a:lstStyle/>
          <a:p>
            <a:r>
              <a:rPr lang="ru-RU" altLang="ru-RU" smtClean="0"/>
              <a:t>2 альбома</a:t>
            </a:r>
          </a:p>
          <a:p>
            <a:r>
              <a:rPr lang="ru-RU" altLang="ru-RU" smtClean="0"/>
              <a:t>цветные карандаши</a:t>
            </a:r>
          </a:p>
          <a:p>
            <a:r>
              <a:rPr lang="ru-RU" altLang="ru-RU" smtClean="0"/>
              <a:t>краски</a:t>
            </a:r>
          </a:p>
          <a:p>
            <a:r>
              <a:rPr lang="ru-RU" altLang="ru-RU" smtClean="0"/>
              <a:t>восковые мелки</a:t>
            </a:r>
          </a:p>
          <a:p>
            <a:r>
              <a:rPr lang="ru-RU" altLang="ru-RU" smtClean="0"/>
              <a:t>фломастеры</a:t>
            </a:r>
          </a:p>
          <a:p>
            <a:r>
              <a:rPr lang="ru-RU" altLang="ru-RU" smtClean="0"/>
              <a:t>баночка под воду</a:t>
            </a:r>
          </a:p>
          <a:p>
            <a:r>
              <a:rPr lang="ru-RU" altLang="ru-RU" smtClean="0"/>
              <a:t>гуашь</a:t>
            </a:r>
          </a:p>
          <a:p>
            <a:endParaRPr lang="ru-RU" altLang="ru-RU" smtClean="0"/>
          </a:p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00790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5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Нравственная готовность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Verdana" panose="020B0604030504040204" pitchFamily="34" charset="0"/>
              </a:rPr>
              <a:t>Умение строить отношения с учителем;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Verdana" panose="020B0604030504040204" pitchFamily="34" charset="0"/>
              </a:rPr>
              <a:t>Умение общаться со сверстниками;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Verdana" panose="020B0604030504040204" pitchFamily="34" charset="0"/>
              </a:rPr>
              <a:t>Вежливость, сдержанность, послушание.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Verdana" panose="020B0604030504040204" pitchFamily="34" charset="0"/>
              </a:rPr>
              <a:t>Отношение к себе (отсутствие заниженной самооценки).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CC3300"/>
                </a:solidFill>
                <a:latin typeface="Verdana" panose="020B0604030504040204" pitchFamily="34" charset="0"/>
              </a:rPr>
              <a:t>Нельзя сравнивать достижения своего ребёнка с достижениями других детей. Нельзя принуждать ребёнка работать на «оценку». Надо чаще хвалить своих детей, даже за малейшие успехи.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Психологическая готовность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57324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Это твердое желание учиться, получать знания; понимание важности и необходимости учения; проявление выраженного интереса к получению новых знаний;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это умение слушать учителя и выполнять его задания (отнюдь не всегда интересные);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умение общаться со сверстниками и взрослыми (ребенок легко вступает в контакт, умеет находить выход из проблемных ситуаций общения, признает авторитет взрослых);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400" smtClean="0">
                <a:latin typeface="Verdana" panose="020B0604030504040204" pitchFamily="34" charset="0"/>
              </a:rPr>
              <a:t> это определенный уровень развития мышления, памяти, внимания. </a:t>
            </a:r>
          </a:p>
          <a:p>
            <a:pPr eaLnBrk="1" hangingPunct="1">
              <a:lnSpc>
                <a:spcPct val="120000"/>
              </a:lnSpc>
            </a:pPr>
            <a:endParaRPr lang="ru-RU" altLang="ru-RU" sz="2400" smtClean="0">
              <a:latin typeface="Verdana" panose="020B0604030504040204" pitchFamily="34" charset="0"/>
            </a:endParaRPr>
          </a:p>
        </p:txBody>
      </p:sp>
      <p:pic>
        <p:nvPicPr>
          <p:cNvPr id="10244" name="Picture 6" descr="j03369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1013" y="549275"/>
            <a:ext cx="88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школьно-значимых психологических функций:</a:t>
            </a:r>
            <a:endParaRPr lang="ru-RU" sz="3200" dirty="0" smtClean="0">
              <a:solidFill>
                <a:srgbClr val="D6009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1863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развитие мелких мышц руки</a:t>
            </a:r>
            <a:r>
              <a:rPr lang="ru-RU" altLang="ru-RU" sz="2400" smtClean="0">
                <a:latin typeface="Verdana" panose="020B0604030504040204" pitchFamily="34" charset="0"/>
              </a:rPr>
              <a:t> (рука развита хорошо, ребенок уверенно владеет карандашом, ножницами);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пространственная организация, координация движений</a:t>
            </a:r>
            <a:r>
              <a:rPr lang="ru-RU" altLang="ru-RU" sz="2400" smtClean="0">
                <a:latin typeface="Verdana" panose="020B0604030504040204" pitchFamily="34" charset="0"/>
              </a:rPr>
              <a:t> (умение правильно определять выше - ниже, вперед - назад, слева - справа);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координация в системе глаз - рука</a:t>
            </a:r>
            <a:r>
              <a:rPr lang="ru-RU" altLang="ru-RU" sz="2400" smtClean="0">
                <a:latin typeface="Verdana" panose="020B0604030504040204" pitchFamily="34" charset="0"/>
              </a:rPr>
              <a:t>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школьно-значимых психологических функций:</a:t>
            </a:r>
            <a:r>
              <a:rPr lang="ru-RU" sz="3600" dirty="0" smtClean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5165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развитие логического мышления</a:t>
            </a:r>
            <a:r>
              <a:rPr lang="ru-RU" altLang="ru-RU" sz="2400" smtClean="0">
                <a:latin typeface="Verdana" panose="020B0604030504040204" pitchFamily="34" charset="0"/>
              </a:rPr>
              <a:t>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развитие произвольного внимания</a:t>
            </a:r>
            <a:r>
              <a:rPr lang="ru-RU" altLang="ru-RU" sz="2400" smtClean="0">
                <a:latin typeface="Verdana" panose="020B0604030504040204" pitchFamily="34" charset="0"/>
              </a:rPr>
              <a:t> (способность удерживать внимание на выполняемой работе в течение 15-20 минут);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smtClean="0">
                <a:solidFill>
                  <a:srgbClr val="CC3300"/>
                </a:solidFill>
                <a:latin typeface="Verdana" panose="020B0604030504040204" pitchFamily="34" charset="0"/>
              </a:rPr>
              <a:t>развитие произвольной памяти</a:t>
            </a:r>
            <a:r>
              <a:rPr lang="ru-RU" altLang="ru-RU" sz="2400" smtClean="0">
                <a:latin typeface="Verdana" panose="020B0604030504040204" pitchFamily="34" charset="0"/>
              </a:rPr>
              <a:t> (способность к опосредованному запоминанию: связывать запоминаемый материал с конкретным символом /слово - картинка либо слово - ситуация).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latin typeface="Verdana" panose="020B060403050404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08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Мыслительная готовность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1117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latin typeface="Verdana" panose="020B0604030504040204" pitchFamily="34" charset="0"/>
              </a:rPr>
              <a:t>Наиболее важные показатели — это развитие мышления и речи. </a:t>
            </a:r>
          </a:p>
          <a:p>
            <a:pPr eaLnBrk="1" hangingPunct="1"/>
            <a:r>
              <a:rPr lang="ru-RU" altLang="ru-RU" sz="1800" smtClean="0">
                <a:latin typeface="Verdana" panose="020B0604030504040204" pitchFamily="34" charset="0"/>
              </a:rPr>
              <a:t>Очень полезно учить ребенка строить несложные рассуждения, выводы, используя слова:«потому, что»; «если, то»; «поэтому».</a:t>
            </a:r>
          </a:p>
          <a:p>
            <a:pPr eaLnBrk="1" hangingPunct="1"/>
            <a:r>
              <a:rPr lang="ru-RU" altLang="ru-RU" sz="1800" smtClean="0">
                <a:latin typeface="Verdana" panose="020B0604030504040204" pitchFamily="34" charset="0"/>
              </a:rPr>
              <a:t>Учите ребят задавать вопросы. Это очень полезно. Мышление всегда начинается с вопроса. Нельзя заставить мысль работать, если просто сказать «подумай».</a:t>
            </a:r>
          </a:p>
          <a:p>
            <a:pPr eaLnBrk="1" hangingPunct="1"/>
            <a:r>
              <a:rPr lang="ru-RU" altLang="ru-RU" sz="1800" smtClean="0">
                <a:latin typeface="Verdana" panose="020B0604030504040204" pitchFamily="34" charset="0"/>
              </a:rPr>
              <a:t>Речь является основой, на которой строится учебный процесс. Особенно важно владение монологической речью. Для ребенка это пересказ. После чтения задайте ребенку несколько вопросов по содержанию, попросите пересказать. </a:t>
            </a:r>
          </a:p>
          <a:p>
            <a:pPr eaLnBrk="1" hangingPunct="1"/>
            <a:r>
              <a:rPr lang="ru-RU" altLang="ru-RU" sz="1800" smtClean="0">
                <a:latin typeface="Verdana" panose="020B0604030504040204" pitchFamily="34" charset="0"/>
              </a:rPr>
              <a:t>Особое внимание обратите на ориентировку в пространстве. Правильно ли ваш ребенок понимает и употребляет в речи предлоги и понятия: выше, ниже, на, над, под, снизу, сверху, между, перед., за, спереди от…, сзади от…, ближе, дальше, лево, право, левее, правее, ближе всего к…, дальше всего    от… и т.д. </a:t>
            </a:r>
          </a:p>
        </p:txBody>
      </p:sp>
      <p:pic>
        <p:nvPicPr>
          <p:cNvPr id="13316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800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smtClean="0">
                <a:solidFill>
                  <a:srgbClr val="FF0000"/>
                </a:solidFill>
              </a:rPr>
              <a:t>Важен не объём знаний ребенка, а качество знаний.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5516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Важно учить не читать, а развивать речь. Не учить писать, а создавать условия для развития мелкой моторики руки.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Для полноценного развития дошкольнику необходимо общаться со сверстниками, взрослыми, играть в развивающие игры слушать чтение книг, рисовать, лепить, фантазировать.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Чем больше ребенок будет причастен к подготовке к школе, обсуждению будущего, чем больше он будет знать о школе, о новой жизни, тем легче ему будет личностно в нее включиться.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Уже сейчас постарайтесь очень постепенно режим дня вашего малыша соотнести с режимом дня школьника.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Чтобы ребёнок умел слышать учителя, обращайте внимание, как он понимает ваши словесные инструкции и требования, которые должны быть чёткими, доброжелательными, немногословными, спокойными.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Не пугайте ребёнка будущими трудностями в школе!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000" smtClean="0">
                <a:latin typeface="Verdana" panose="020B0604030504040204" pitchFamily="34" charset="0"/>
              </a:rPr>
              <a:t>Перед школой и во время учёбы проверяйте зрение и слух ребёнка. </a:t>
            </a:r>
            <a:endParaRPr lang="ru-RU" altLang="ru-RU" sz="2000" u="sng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804</TotalTime>
  <Words>2101</Words>
  <Application>Microsoft Office PowerPoint</Application>
  <PresentationFormat>Экран (4:3)</PresentationFormat>
  <Paragraphs>154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Wingdings</vt:lpstr>
      <vt:lpstr>Arial Black</vt:lpstr>
      <vt:lpstr>Times New Roman</vt:lpstr>
      <vt:lpstr>Verdana</vt:lpstr>
      <vt:lpstr>Franklin Gothic Book</vt:lpstr>
      <vt:lpstr>Пиксел</vt:lpstr>
      <vt:lpstr>Ваш ребёнок идёт в школу</vt:lpstr>
      <vt:lpstr>Критерии готовности ребёнка  к школе</vt:lpstr>
      <vt:lpstr>Физическая готовность</vt:lpstr>
      <vt:lpstr>Нравственная готовность</vt:lpstr>
      <vt:lpstr>Психологическая готовность</vt:lpstr>
      <vt:lpstr>Развитие школьно-значимых психологических функций:</vt:lpstr>
      <vt:lpstr>Развитие школьно-значимых психологических функций: </vt:lpstr>
      <vt:lpstr>Мыслительная готовность</vt:lpstr>
      <vt:lpstr>Важен не объём знаний ребенка, а качество знаний.</vt:lpstr>
      <vt:lpstr>Подготовка к чтению:</vt:lpstr>
      <vt:lpstr>Подготовка к письму:</vt:lpstr>
      <vt:lpstr>Подготовка к грамматике</vt:lpstr>
      <vt:lpstr>Подготовка к математике</vt:lpstr>
      <vt:lpstr>Запомните:</vt:lpstr>
      <vt:lpstr>Обязательно ли ребенок  должен уметь читать и писать  к 1 классу? </vt:lpstr>
      <vt:lpstr>Обязательна ли школьная форма в 1 классе? </vt:lpstr>
      <vt:lpstr>Существуют ли особенности в режиме дня первоклассников?</vt:lpstr>
      <vt:lpstr>Как питаются первоклассники  в школе? </vt:lpstr>
      <vt:lpstr>Есть ли в 1 классе домашние задания? </vt:lpstr>
      <vt:lpstr>Почему учителя не ставят оценки в 1 классе, ведь родители хотели бы знать об успеваемости своего ребенка? </vt:lpstr>
      <vt:lpstr>Что делают дети на переменах? </vt:lpstr>
      <vt:lpstr>Как быть, если ребенок леворукий, а большинство детей  пишут правой рукой? </vt:lpstr>
      <vt:lpstr>Нужен ли первокласснику дневник? </vt:lpstr>
      <vt:lpstr>Нужно ли наказывать ребёнка за отсутствие успехов в обучении? </vt:lpstr>
      <vt:lpstr>Выводы</vt:lpstr>
      <vt:lpstr>УМК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Первокласснику нужно купить:</vt:lpstr>
      <vt:lpstr>Презентация PowerPoint</vt:lpstr>
      <vt:lpstr>Папка для уроков технологии:</vt:lpstr>
      <vt:lpstr>Для уроков ИЗО: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ребёнок идет в школу</dc:title>
  <dc:creator>12341</dc:creator>
  <cp:lastModifiedBy>Admin</cp:lastModifiedBy>
  <cp:revision>49</cp:revision>
  <dcterms:created xsi:type="dcterms:W3CDTF">2008-04-05T12:31:12Z</dcterms:created>
  <dcterms:modified xsi:type="dcterms:W3CDTF">2020-05-25T13:04:50Z</dcterms:modified>
</cp:coreProperties>
</file>